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hyperlink" Target="mailto:samueloliver303@gmail.com" TargetMode="Externa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mailto:samueloliver303@gmail.com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9E783-169D-4C41-9A18-0F6BA9A4011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87642F-FDF8-457A-B4FE-5772E1B7DC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cleaning</a:t>
          </a:r>
        </a:p>
      </dgm:t>
    </dgm:pt>
    <dgm:pt modelId="{0FC37613-BE4F-4025-92D4-183695DB03DB}" type="parTrans" cxnId="{88C7EF41-CAFA-47D1-BCFA-8BE1887A3940}">
      <dgm:prSet/>
      <dgm:spPr/>
      <dgm:t>
        <a:bodyPr/>
        <a:lstStyle/>
        <a:p>
          <a:endParaRPr lang="en-US"/>
        </a:p>
      </dgm:t>
    </dgm:pt>
    <dgm:pt modelId="{D962A89E-21EC-41CE-A00D-609742D0ED47}" type="sibTrans" cxnId="{88C7EF41-CAFA-47D1-BCFA-8BE1887A3940}">
      <dgm:prSet/>
      <dgm:spPr/>
      <dgm:t>
        <a:bodyPr/>
        <a:lstStyle/>
        <a:p>
          <a:endParaRPr lang="en-US"/>
        </a:p>
      </dgm:t>
    </dgm:pt>
    <dgm:pt modelId="{7312CF7D-F6AC-4DAA-993A-CD82EDD557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Handle missing or unusual data</a:t>
          </a:r>
        </a:p>
      </dgm:t>
    </dgm:pt>
    <dgm:pt modelId="{9B1D7EA0-25A6-46AB-A964-22A1256B7535}" type="parTrans" cxnId="{69CFF8B3-C9B3-4325-8EBB-CFA15143375F}">
      <dgm:prSet/>
      <dgm:spPr/>
      <dgm:t>
        <a:bodyPr/>
        <a:lstStyle/>
        <a:p>
          <a:endParaRPr lang="en-US"/>
        </a:p>
      </dgm:t>
    </dgm:pt>
    <dgm:pt modelId="{158C1348-256C-4BE3-AEFE-D1900A296655}" type="sibTrans" cxnId="{69CFF8B3-C9B3-4325-8EBB-CFA15143375F}">
      <dgm:prSet/>
      <dgm:spPr/>
      <dgm:t>
        <a:bodyPr/>
        <a:lstStyle/>
        <a:p>
          <a:endParaRPr lang="en-US"/>
        </a:p>
      </dgm:t>
    </dgm:pt>
    <dgm:pt modelId="{3A71EBA8-5952-466F-8862-D9058DF864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Feature engineering</a:t>
          </a:r>
        </a:p>
      </dgm:t>
    </dgm:pt>
    <dgm:pt modelId="{D3B7374B-8E8A-41F5-8EFD-A28452730A66}" type="parTrans" cxnId="{09151919-53FE-447C-A70D-E30DA6EB13A0}">
      <dgm:prSet/>
      <dgm:spPr/>
      <dgm:t>
        <a:bodyPr/>
        <a:lstStyle/>
        <a:p>
          <a:endParaRPr lang="en-US"/>
        </a:p>
      </dgm:t>
    </dgm:pt>
    <dgm:pt modelId="{DC24FD97-865D-4967-BA42-3E178207019C}" type="sibTrans" cxnId="{09151919-53FE-447C-A70D-E30DA6EB13A0}">
      <dgm:prSet/>
      <dgm:spPr/>
      <dgm:t>
        <a:bodyPr/>
        <a:lstStyle/>
        <a:p>
          <a:endParaRPr lang="en-US"/>
        </a:p>
      </dgm:t>
    </dgm:pt>
    <dgm:pt modelId="{763A4B83-B3E5-4EA7-94F0-CBB09DD98A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Potential to create new variables with available data</a:t>
          </a:r>
        </a:p>
      </dgm:t>
    </dgm:pt>
    <dgm:pt modelId="{E85F63FA-6BCF-4FB6-8060-4EE996678591}" type="parTrans" cxnId="{465557FA-E324-4C09-A828-9888528668A1}">
      <dgm:prSet/>
      <dgm:spPr/>
      <dgm:t>
        <a:bodyPr/>
        <a:lstStyle/>
        <a:p>
          <a:endParaRPr lang="en-US"/>
        </a:p>
      </dgm:t>
    </dgm:pt>
    <dgm:pt modelId="{6BB048B2-FBB7-4B83-8AFF-9217CB4D1809}" type="sibTrans" cxnId="{465557FA-E324-4C09-A828-9888528668A1}">
      <dgm:prSet/>
      <dgm:spPr/>
      <dgm:t>
        <a:bodyPr/>
        <a:lstStyle/>
        <a:p>
          <a:endParaRPr lang="en-US"/>
        </a:p>
      </dgm:t>
    </dgm:pt>
    <dgm:pt modelId="{1BC2EAD7-787F-40AA-828E-009DCBF808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Processing and filtering</a:t>
          </a:r>
        </a:p>
      </dgm:t>
    </dgm:pt>
    <dgm:pt modelId="{5510F9AC-C000-4281-A53C-81F6AB678D63}" type="parTrans" cxnId="{9006EC31-A3B7-4A71-9CD9-3F0B5BAD88AF}">
      <dgm:prSet/>
      <dgm:spPr/>
      <dgm:t>
        <a:bodyPr/>
        <a:lstStyle/>
        <a:p>
          <a:endParaRPr lang="en-US"/>
        </a:p>
      </dgm:t>
    </dgm:pt>
    <dgm:pt modelId="{366AC0C1-5C2B-4E60-8BB5-9A0702484281}" type="sibTrans" cxnId="{9006EC31-A3B7-4A71-9CD9-3F0B5BAD88AF}">
      <dgm:prSet/>
      <dgm:spPr/>
      <dgm:t>
        <a:bodyPr/>
        <a:lstStyle/>
        <a:p>
          <a:endParaRPr lang="en-US"/>
        </a:p>
      </dgm:t>
    </dgm:pt>
    <dgm:pt modelId="{EDDE271D-1A58-40D9-8F82-03C056A92A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 rid of irrelevant data and extreme datapoints</a:t>
          </a:r>
        </a:p>
      </dgm:t>
    </dgm:pt>
    <dgm:pt modelId="{405043A4-382F-408E-BF12-8143019B1434}" type="parTrans" cxnId="{7AC65114-DD91-4B7D-AFC6-352A6EDA385D}">
      <dgm:prSet/>
      <dgm:spPr/>
      <dgm:t>
        <a:bodyPr/>
        <a:lstStyle/>
        <a:p>
          <a:endParaRPr lang="en-US"/>
        </a:p>
      </dgm:t>
    </dgm:pt>
    <dgm:pt modelId="{078A2FCE-3ED9-4588-ABAE-71BA791FCE8A}" type="sibTrans" cxnId="{7AC65114-DD91-4B7D-AFC6-352A6EDA385D}">
      <dgm:prSet/>
      <dgm:spPr/>
      <dgm:t>
        <a:bodyPr/>
        <a:lstStyle/>
        <a:p>
          <a:endParaRPr lang="en-US"/>
        </a:p>
      </dgm:t>
    </dgm:pt>
    <dgm:pt modelId="{663967AD-78D8-482F-A2DA-538A10AC7E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Linear regression model</a:t>
          </a:r>
        </a:p>
      </dgm:t>
    </dgm:pt>
    <dgm:pt modelId="{343D07DC-FD39-48B5-89BD-28765745476F}" type="parTrans" cxnId="{99AC2492-1086-460E-9201-DB4CD814D66E}">
      <dgm:prSet/>
      <dgm:spPr/>
      <dgm:t>
        <a:bodyPr/>
        <a:lstStyle/>
        <a:p>
          <a:endParaRPr lang="en-US"/>
        </a:p>
      </dgm:t>
    </dgm:pt>
    <dgm:pt modelId="{7AA574DD-0E0E-4BD6-A954-C609F915C86F}" type="sibTrans" cxnId="{99AC2492-1086-460E-9201-DB4CD814D66E}">
      <dgm:prSet/>
      <dgm:spPr/>
      <dgm:t>
        <a:bodyPr/>
        <a:lstStyle/>
        <a:p>
          <a:endParaRPr lang="en-US"/>
        </a:p>
      </dgm:t>
    </dgm:pt>
    <dgm:pt modelId="{B5CA9DDC-411D-4A6F-B655-2A4F985CEF79}" type="pres">
      <dgm:prSet presAssocID="{71B9E783-169D-4C41-9A18-0F6BA9A40110}" presName="root" presStyleCnt="0">
        <dgm:presLayoutVars>
          <dgm:dir/>
          <dgm:resizeHandles val="exact"/>
        </dgm:presLayoutVars>
      </dgm:prSet>
      <dgm:spPr/>
    </dgm:pt>
    <dgm:pt modelId="{45617532-A063-45DA-A8D0-EC8A832B045E}" type="pres">
      <dgm:prSet presAssocID="{9D87642F-FDF8-457A-B4FE-5772E1B7DC5D}" presName="compNode" presStyleCnt="0"/>
      <dgm:spPr/>
    </dgm:pt>
    <dgm:pt modelId="{8C59D4DA-C3A9-4EDC-8DFC-F9125E156654}" type="pres">
      <dgm:prSet presAssocID="{9D87642F-FDF8-457A-B4FE-5772E1B7DC5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A0857D8-7B24-400B-951A-B812F443F231}" type="pres">
      <dgm:prSet presAssocID="{9D87642F-FDF8-457A-B4FE-5772E1B7DC5D}" presName="iconSpace" presStyleCnt="0"/>
      <dgm:spPr/>
    </dgm:pt>
    <dgm:pt modelId="{DC98CA00-55B8-4C34-9088-3AE22D69C3E9}" type="pres">
      <dgm:prSet presAssocID="{9D87642F-FDF8-457A-B4FE-5772E1B7DC5D}" presName="parTx" presStyleLbl="revTx" presStyleIdx="0" presStyleCnt="8">
        <dgm:presLayoutVars>
          <dgm:chMax val="0"/>
          <dgm:chPref val="0"/>
        </dgm:presLayoutVars>
      </dgm:prSet>
      <dgm:spPr/>
    </dgm:pt>
    <dgm:pt modelId="{22C288C6-403A-4610-9885-E8F9961E0D25}" type="pres">
      <dgm:prSet presAssocID="{9D87642F-FDF8-457A-B4FE-5772E1B7DC5D}" presName="txSpace" presStyleCnt="0"/>
      <dgm:spPr/>
    </dgm:pt>
    <dgm:pt modelId="{12276560-F786-4F05-9F6B-C857BD374464}" type="pres">
      <dgm:prSet presAssocID="{9D87642F-FDF8-457A-B4FE-5772E1B7DC5D}" presName="desTx" presStyleLbl="revTx" presStyleIdx="1" presStyleCnt="8">
        <dgm:presLayoutVars/>
      </dgm:prSet>
      <dgm:spPr/>
    </dgm:pt>
    <dgm:pt modelId="{AF4D7077-7C37-4F9D-BC16-375959CCDCEC}" type="pres">
      <dgm:prSet presAssocID="{D962A89E-21EC-41CE-A00D-609742D0ED47}" presName="sibTrans" presStyleCnt="0"/>
      <dgm:spPr/>
    </dgm:pt>
    <dgm:pt modelId="{1B3D76FA-C2C0-4D35-B028-74D4B88938D5}" type="pres">
      <dgm:prSet presAssocID="{3A71EBA8-5952-466F-8862-D9058DF864DB}" presName="compNode" presStyleCnt="0"/>
      <dgm:spPr/>
    </dgm:pt>
    <dgm:pt modelId="{91FD2C03-5B63-49C2-B49F-852CC68A9F3A}" type="pres">
      <dgm:prSet presAssocID="{3A71EBA8-5952-466F-8862-D9058DF864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C695E6-6E65-4D17-9019-AF370054177A}" type="pres">
      <dgm:prSet presAssocID="{3A71EBA8-5952-466F-8862-D9058DF864DB}" presName="iconSpace" presStyleCnt="0"/>
      <dgm:spPr/>
    </dgm:pt>
    <dgm:pt modelId="{87E32B6F-C16F-4221-909F-9AA28473DCEE}" type="pres">
      <dgm:prSet presAssocID="{3A71EBA8-5952-466F-8862-D9058DF864DB}" presName="parTx" presStyleLbl="revTx" presStyleIdx="2" presStyleCnt="8">
        <dgm:presLayoutVars>
          <dgm:chMax val="0"/>
          <dgm:chPref val="0"/>
        </dgm:presLayoutVars>
      </dgm:prSet>
      <dgm:spPr/>
    </dgm:pt>
    <dgm:pt modelId="{B0BFE215-6532-48AD-8C18-564CB9C50A3F}" type="pres">
      <dgm:prSet presAssocID="{3A71EBA8-5952-466F-8862-D9058DF864DB}" presName="txSpace" presStyleCnt="0"/>
      <dgm:spPr/>
    </dgm:pt>
    <dgm:pt modelId="{5CB15277-3C29-4BA8-A52E-31C2C843F485}" type="pres">
      <dgm:prSet presAssocID="{3A71EBA8-5952-466F-8862-D9058DF864DB}" presName="desTx" presStyleLbl="revTx" presStyleIdx="3" presStyleCnt="8">
        <dgm:presLayoutVars/>
      </dgm:prSet>
      <dgm:spPr/>
    </dgm:pt>
    <dgm:pt modelId="{E320D505-F0B3-4FBD-9A25-5039034B8FF3}" type="pres">
      <dgm:prSet presAssocID="{DC24FD97-865D-4967-BA42-3E178207019C}" presName="sibTrans" presStyleCnt="0"/>
      <dgm:spPr/>
    </dgm:pt>
    <dgm:pt modelId="{D87A7B94-E4AA-4435-AF42-BB5FB5CDFA7C}" type="pres">
      <dgm:prSet presAssocID="{1BC2EAD7-787F-40AA-828E-009DCBF80879}" presName="compNode" presStyleCnt="0"/>
      <dgm:spPr/>
    </dgm:pt>
    <dgm:pt modelId="{67FA0AAD-BC6F-4D73-A177-C542FA626693}" type="pres">
      <dgm:prSet presAssocID="{1BC2EAD7-787F-40AA-828E-009DCBF80879}" presName="iconRect" presStyleLbl="node1" presStyleIdx="2" presStyleCnt="4" custLinFactX="-300000" custLinFactY="180208" custLinFactNeighborX="-372262" custLinFactNeighborY="2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outline"/>
        </a:ext>
      </dgm:extLst>
    </dgm:pt>
    <dgm:pt modelId="{B930B8D3-585C-4C3E-BD96-872F113E3E1E}" type="pres">
      <dgm:prSet presAssocID="{1BC2EAD7-787F-40AA-828E-009DCBF80879}" presName="iconSpace" presStyleCnt="0"/>
      <dgm:spPr/>
    </dgm:pt>
    <dgm:pt modelId="{8154B686-FAC5-44B2-BD43-B4A154819D9A}" type="pres">
      <dgm:prSet presAssocID="{1BC2EAD7-787F-40AA-828E-009DCBF80879}" presName="parTx" presStyleLbl="revTx" presStyleIdx="4" presStyleCnt="8">
        <dgm:presLayoutVars>
          <dgm:chMax val="0"/>
          <dgm:chPref val="0"/>
        </dgm:presLayoutVars>
      </dgm:prSet>
      <dgm:spPr/>
    </dgm:pt>
    <dgm:pt modelId="{8F277B37-A4AD-49B1-B939-181DF0F3EBB1}" type="pres">
      <dgm:prSet presAssocID="{1BC2EAD7-787F-40AA-828E-009DCBF80879}" presName="txSpace" presStyleCnt="0"/>
      <dgm:spPr/>
    </dgm:pt>
    <dgm:pt modelId="{58467C12-79EF-4EE4-9B1E-C1711FCE2712}" type="pres">
      <dgm:prSet presAssocID="{1BC2EAD7-787F-40AA-828E-009DCBF80879}" presName="desTx" presStyleLbl="revTx" presStyleIdx="5" presStyleCnt="8">
        <dgm:presLayoutVars/>
      </dgm:prSet>
      <dgm:spPr/>
    </dgm:pt>
    <dgm:pt modelId="{E467B759-BCAB-49C7-ABB9-090472459954}" type="pres">
      <dgm:prSet presAssocID="{366AC0C1-5C2B-4E60-8BB5-9A0702484281}" presName="sibTrans" presStyleCnt="0"/>
      <dgm:spPr/>
    </dgm:pt>
    <dgm:pt modelId="{D4E5B5F5-DCA7-43A9-BA5F-CFEA687EB5CD}" type="pres">
      <dgm:prSet presAssocID="{663967AD-78D8-482F-A2DA-538A10AC7E8C}" presName="compNode" presStyleCnt="0"/>
      <dgm:spPr/>
    </dgm:pt>
    <dgm:pt modelId="{EA77F7DB-B53C-453B-A1FF-FC86E0B01683}" type="pres">
      <dgm:prSet presAssocID="{663967AD-78D8-482F-A2DA-538A10AC7E8C}" presName="iconRect" presStyleLbl="node1" presStyleIdx="3" presStyleCnt="4" custLinFactX="-300000" custLinFactY="171761" custLinFactNeighborX="-373027" custLinFactNeighborY="20000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730F12FD-12FF-412C-A2AB-81E1B6FEFB42}" type="pres">
      <dgm:prSet presAssocID="{663967AD-78D8-482F-A2DA-538A10AC7E8C}" presName="iconSpace" presStyleCnt="0"/>
      <dgm:spPr/>
    </dgm:pt>
    <dgm:pt modelId="{690DAC3B-D774-45D8-9A07-B5B45D50ABF4}" type="pres">
      <dgm:prSet presAssocID="{663967AD-78D8-482F-A2DA-538A10AC7E8C}" presName="parTx" presStyleLbl="revTx" presStyleIdx="6" presStyleCnt="8" custScaleX="77549" custLinFactX="-152792" custLinFactY="109782" custLinFactNeighborX="-200000" custLinFactNeighborY="200000">
        <dgm:presLayoutVars>
          <dgm:chMax val="0"/>
          <dgm:chPref val="0"/>
        </dgm:presLayoutVars>
      </dgm:prSet>
      <dgm:spPr/>
    </dgm:pt>
    <dgm:pt modelId="{A77644FC-5155-4DB9-9D95-1552D9C72C56}" type="pres">
      <dgm:prSet presAssocID="{663967AD-78D8-482F-A2DA-538A10AC7E8C}" presName="txSpace" presStyleCnt="0"/>
      <dgm:spPr/>
    </dgm:pt>
    <dgm:pt modelId="{93FA2AB0-A499-4DAC-B66E-321E149D7FC3}" type="pres">
      <dgm:prSet presAssocID="{663967AD-78D8-482F-A2DA-538A10AC7E8C}" presName="desTx" presStyleLbl="revTx" presStyleIdx="7" presStyleCnt="8">
        <dgm:presLayoutVars/>
      </dgm:prSet>
      <dgm:spPr/>
    </dgm:pt>
  </dgm:ptLst>
  <dgm:cxnLst>
    <dgm:cxn modelId="{E1B7D808-B8D7-49B9-835F-7A9E9B7C3654}" type="presOf" srcId="{7312CF7D-F6AC-4DAA-993A-CD82EDD557E2}" destId="{12276560-F786-4F05-9F6B-C857BD374464}" srcOrd="0" destOrd="0" presId="urn:microsoft.com/office/officeart/2018/2/layout/IconLabelDescriptionList"/>
    <dgm:cxn modelId="{7AC65114-DD91-4B7D-AFC6-352A6EDA385D}" srcId="{1BC2EAD7-787F-40AA-828E-009DCBF80879}" destId="{EDDE271D-1A58-40D9-8F82-03C056A92A92}" srcOrd="0" destOrd="0" parTransId="{405043A4-382F-408E-BF12-8143019B1434}" sibTransId="{078A2FCE-3ED9-4588-ABAE-71BA791FCE8A}"/>
    <dgm:cxn modelId="{09151919-53FE-447C-A70D-E30DA6EB13A0}" srcId="{71B9E783-169D-4C41-9A18-0F6BA9A40110}" destId="{3A71EBA8-5952-466F-8862-D9058DF864DB}" srcOrd="1" destOrd="0" parTransId="{D3B7374B-8E8A-41F5-8EFD-A28452730A66}" sibTransId="{DC24FD97-865D-4967-BA42-3E178207019C}"/>
    <dgm:cxn modelId="{9006EC31-A3B7-4A71-9CD9-3F0B5BAD88AF}" srcId="{71B9E783-169D-4C41-9A18-0F6BA9A40110}" destId="{1BC2EAD7-787F-40AA-828E-009DCBF80879}" srcOrd="2" destOrd="0" parTransId="{5510F9AC-C000-4281-A53C-81F6AB678D63}" sibTransId="{366AC0C1-5C2B-4E60-8BB5-9A0702484281}"/>
    <dgm:cxn modelId="{971B163C-DB64-4E7C-ABEA-AA5898C44F6D}" type="presOf" srcId="{3A71EBA8-5952-466F-8862-D9058DF864DB}" destId="{87E32B6F-C16F-4221-909F-9AA28473DCEE}" srcOrd="0" destOrd="0" presId="urn:microsoft.com/office/officeart/2018/2/layout/IconLabelDescriptionList"/>
    <dgm:cxn modelId="{88C7EF41-CAFA-47D1-BCFA-8BE1887A3940}" srcId="{71B9E783-169D-4C41-9A18-0F6BA9A40110}" destId="{9D87642F-FDF8-457A-B4FE-5772E1B7DC5D}" srcOrd="0" destOrd="0" parTransId="{0FC37613-BE4F-4025-92D4-183695DB03DB}" sibTransId="{D962A89E-21EC-41CE-A00D-609742D0ED47}"/>
    <dgm:cxn modelId="{25BCCC8A-DF88-47CA-88DB-05639CC3E9EB}" type="presOf" srcId="{663967AD-78D8-482F-A2DA-538A10AC7E8C}" destId="{690DAC3B-D774-45D8-9A07-B5B45D50ABF4}" srcOrd="0" destOrd="0" presId="urn:microsoft.com/office/officeart/2018/2/layout/IconLabelDescriptionList"/>
    <dgm:cxn modelId="{FF31238C-168C-4910-B9D0-5EB322D932FF}" type="presOf" srcId="{763A4B83-B3E5-4EA7-94F0-CBB09DD98A81}" destId="{5CB15277-3C29-4BA8-A52E-31C2C843F485}" srcOrd="0" destOrd="0" presId="urn:microsoft.com/office/officeart/2018/2/layout/IconLabelDescriptionList"/>
    <dgm:cxn modelId="{99AC2492-1086-460E-9201-DB4CD814D66E}" srcId="{71B9E783-169D-4C41-9A18-0F6BA9A40110}" destId="{663967AD-78D8-482F-A2DA-538A10AC7E8C}" srcOrd="3" destOrd="0" parTransId="{343D07DC-FD39-48B5-89BD-28765745476F}" sibTransId="{7AA574DD-0E0E-4BD6-A954-C609F915C86F}"/>
    <dgm:cxn modelId="{69CFF8B3-C9B3-4325-8EBB-CFA15143375F}" srcId="{9D87642F-FDF8-457A-B4FE-5772E1B7DC5D}" destId="{7312CF7D-F6AC-4DAA-993A-CD82EDD557E2}" srcOrd="0" destOrd="0" parTransId="{9B1D7EA0-25A6-46AB-A964-22A1256B7535}" sibTransId="{158C1348-256C-4BE3-AEFE-D1900A296655}"/>
    <dgm:cxn modelId="{03324EBE-7FB7-40CF-BDAE-44354194D0F0}" type="presOf" srcId="{1BC2EAD7-787F-40AA-828E-009DCBF80879}" destId="{8154B686-FAC5-44B2-BD43-B4A154819D9A}" srcOrd="0" destOrd="0" presId="urn:microsoft.com/office/officeart/2018/2/layout/IconLabelDescriptionList"/>
    <dgm:cxn modelId="{793C9FE4-EEE7-4575-B44C-F5E638D252A9}" type="presOf" srcId="{EDDE271D-1A58-40D9-8F82-03C056A92A92}" destId="{58467C12-79EF-4EE4-9B1E-C1711FCE2712}" srcOrd="0" destOrd="0" presId="urn:microsoft.com/office/officeart/2018/2/layout/IconLabelDescriptionList"/>
    <dgm:cxn modelId="{9BA588E8-1D8D-460D-98C5-F117C18269DE}" type="presOf" srcId="{9D87642F-FDF8-457A-B4FE-5772E1B7DC5D}" destId="{DC98CA00-55B8-4C34-9088-3AE22D69C3E9}" srcOrd="0" destOrd="0" presId="urn:microsoft.com/office/officeart/2018/2/layout/IconLabelDescriptionList"/>
    <dgm:cxn modelId="{0C5D99F7-5F99-4DD0-A04C-2F8B3D7A32B7}" type="presOf" srcId="{71B9E783-169D-4C41-9A18-0F6BA9A40110}" destId="{B5CA9DDC-411D-4A6F-B655-2A4F985CEF79}" srcOrd="0" destOrd="0" presId="urn:microsoft.com/office/officeart/2018/2/layout/IconLabelDescriptionList"/>
    <dgm:cxn modelId="{465557FA-E324-4C09-A828-9888528668A1}" srcId="{3A71EBA8-5952-466F-8862-D9058DF864DB}" destId="{763A4B83-B3E5-4EA7-94F0-CBB09DD98A81}" srcOrd="0" destOrd="0" parTransId="{E85F63FA-6BCF-4FB6-8060-4EE996678591}" sibTransId="{6BB048B2-FBB7-4B83-8AFF-9217CB4D1809}"/>
    <dgm:cxn modelId="{53B112F3-D1B9-47A4-9550-BD365375BDA3}" type="presParOf" srcId="{B5CA9DDC-411D-4A6F-B655-2A4F985CEF79}" destId="{45617532-A063-45DA-A8D0-EC8A832B045E}" srcOrd="0" destOrd="0" presId="urn:microsoft.com/office/officeart/2018/2/layout/IconLabelDescriptionList"/>
    <dgm:cxn modelId="{A3665D0E-DF9A-475E-9BCC-A79D055F4A41}" type="presParOf" srcId="{45617532-A063-45DA-A8D0-EC8A832B045E}" destId="{8C59D4DA-C3A9-4EDC-8DFC-F9125E156654}" srcOrd="0" destOrd="0" presId="urn:microsoft.com/office/officeart/2018/2/layout/IconLabelDescriptionList"/>
    <dgm:cxn modelId="{03C5A751-6B92-424B-84EF-FB53011A8077}" type="presParOf" srcId="{45617532-A063-45DA-A8D0-EC8A832B045E}" destId="{1A0857D8-7B24-400B-951A-B812F443F231}" srcOrd="1" destOrd="0" presId="urn:microsoft.com/office/officeart/2018/2/layout/IconLabelDescriptionList"/>
    <dgm:cxn modelId="{8ADC309B-A03F-4F5D-B8B1-F1C43AE4B726}" type="presParOf" srcId="{45617532-A063-45DA-A8D0-EC8A832B045E}" destId="{DC98CA00-55B8-4C34-9088-3AE22D69C3E9}" srcOrd="2" destOrd="0" presId="urn:microsoft.com/office/officeart/2018/2/layout/IconLabelDescriptionList"/>
    <dgm:cxn modelId="{6FEA097E-9D25-4629-9F91-5BFFB91459FE}" type="presParOf" srcId="{45617532-A063-45DA-A8D0-EC8A832B045E}" destId="{22C288C6-403A-4610-9885-E8F9961E0D25}" srcOrd="3" destOrd="0" presId="urn:microsoft.com/office/officeart/2018/2/layout/IconLabelDescriptionList"/>
    <dgm:cxn modelId="{FDDF1920-0397-4661-92F0-C90C3E18356E}" type="presParOf" srcId="{45617532-A063-45DA-A8D0-EC8A832B045E}" destId="{12276560-F786-4F05-9F6B-C857BD374464}" srcOrd="4" destOrd="0" presId="urn:microsoft.com/office/officeart/2018/2/layout/IconLabelDescriptionList"/>
    <dgm:cxn modelId="{22018743-6B3F-48E6-8155-303A8DFA4739}" type="presParOf" srcId="{B5CA9DDC-411D-4A6F-B655-2A4F985CEF79}" destId="{AF4D7077-7C37-4F9D-BC16-375959CCDCEC}" srcOrd="1" destOrd="0" presId="urn:microsoft.com/office/officeart/2018/2/layout/IconLabelDescriptionList"/>
    <dgm:cxn modelId="{20FC85C1-6FAE-44D9-92AB-F836B428233E}" type="presParOf" srcId="{B5CA9DDC-411D-4A6F-B655-2A4F985CEF79}" destId="{1B3D76FA-C2C0-4D35-B028-74D4B88938D5}" srcOrd="2" destOrd="0" presId="urn:microsoft.com/office/officeart/2018/2/layout/IconLabelDescriptionList"/>
    <dgm:cxn modelId="{B74C6421-334C-4E13-91B5-BB07A2368070}" type="presParOf" srcId="{1B3D76FA-C2C0-4D35-B028-74D4B88938D5}" destId="{91FD2C03-5B63-49C2-B49F-852CC68A9F3A}" srcOrd="0" destOrd="0" presId="urn:microsoft.com/office/officeart/2018/2/layout/IconLabelDescriptionList"/>
    <dgm:cxn modelId="{F16020D9-8F30-4F4F-AC4E-0506B3C2040F}" type="presParOf" srcId="{1B3D76FA-C2C0-4D35-B028-74D4B88938D5}" destId="{ADC695E6-6E65-4D17-9019-AF370054177A}" srcOrd="1" destOrd="0" presId="urn:microsoft.com/office/officeart/2018/2/layout/IconLabelDescriptionList"/>
    <dgm:cxn modelId="{A121C3E7-C146-4211-89C3-57EFA058A363}" type="presParOf" srcId="{1B3D76FA-C2C0-4D35-B028-74D4B88938D5}" destId="{87E32B6F-C16F-4221-909F-9AA28473DCEE}" srcOrd="2" destOrd="0" presId="urn:microsoft.com/office/officeart/2018/2/layout/IconLabelDescriptionList"/>
    <dgm:cxn modelId="{FEB6D270-4B1A-4924-9200-5251DCF0A00D}" type="presParOf" srcId="{1B3D76FA-C2C0-4D35-B028-74D4B88938D5}" destId="{B0BFE215-6532-48AD-8C18-564CB9C50A3F}" srcOrd="3" destOrd="0" presId="urn:microsoft.com/office/officeart/2018/2/layout/IconLabelDescriptionList"/>
    <dgm:cxn modelId="{3460683C-B4CD-4A49-ABE4-E8735EBD3D09}" type="presParOf" srcId="{1B3D76FA-C2C0-4D35-B028-74D4B88938D5}" destId="{5CB15277-3C29-4BA8-A52E-31C2C843F485}" srcOrd="4" destOrd="0" presId="urn:microsoft.com/office/officeart/2018/2/layout/IconLabelDescriptionList"/>
    <dgm:cxn modelId="{AB7EC6EB-E785-4ED2-BA7F-4CBF61BE902D}" type="presParOf" srcId="{B5CA9DDC-411D-4A6F-B655-2A4F985CEF79}" destId="{E320D505-F0B3-4FBD-9A25-5039034B8FF3}" srcOrd="3" destOrd="0" presId="urn:microsoft.com/office/officeart/2018/2/layout/IconLabelDescriptionList"/>
    <dgm:cxn modelId="{11472191-D3D2-4AFC-AF72-7471EF1D2BCA}" type="presParOf" srcId="{B5CA9DDC-411D-4A6F-B655-2A4F985CEF79}" destId="{D87A7B94-E4AA-4435-AF42-BB5FB5CDFA7C}" srcOrd="4" destOrd="0" presId="urn:microsoft.com/office/officeart/2018/2/layout/IconLabelDescriptionList"/>
    <dgm:cxn modelId="{01550F60-65D1-490B-AF39-FCFBFF470E09}" type="presParOf" srcId="{D87A7B94-E4AA-4435-AF42-BB5FB5CDFA7C}" destId="{67FA0AAD-BC6F-4D73-A177-C542FA626693}" srcOrd="0" destOrd="0" presId="urn:microsoft.com/office/officeart/2018/2/layout/IconLabelDescriptionList"/>
    <dgm:cxn modelId="{559CD970-6D5B-4B7B-9F77-A6D9ED9AC5C9}" type="presParOf" srcId="{D87A7B94-E4AA-4435-AF42-BB5FB5CDFA7C}" destId="{B930B8D3-585C-4C3E-BD96-872F113E3E1E}" srcOrd="1" destOrd="0" presId="urn:microsoft.com/office/officeart/2018/2/layout/IconLabelDescriptionList"/>
    <dgm:cxn modelId="{58666BDC-4C7B-4495-B187-F390F328261E}" type="presParOf" srcId="{D87A7B94-E4AA-4435-AF42-BB5FB5CDFA7C}" destId="{8154B686-FAC5-44B2-BD43-B4A154819D9A}" srcOrd="2" destOrd="0" presId="urn:microsoft.com/office/officeart/2018/2/layout/IconLabelDescriptionList"/>
    <dgm:cxn modelId="{4743B773-CE14-4257-9FD9-9D28CA293213}" type="presParOf" srcId="{D87A7B94-E4AA-4435-AF42-BB5FB5CDFA7C}" destId="{8F277B37-A4AD-49B1-B939-181DF0F3EBB1}" srcOrd="3" destOrd="0" presId="urn:microsoft.com/office/officeart/2018/2/layout/IconLabelDescriptionList"/>
    <dgm:cxn modelId="{75F9503D-7FFA-43E1-8882-2DE2396D3415}" type="presParOf" srcId="{D87A7B94-E4AA-4435-AF42-BB5FB5CDFA7C}" destId="{58467C12-79EF-4EE4-9B1E-C1711FCE2712}" srcOrd="4" destOrd="0" presId="urn:microsoft.com/office/officeart/2018/2/layout/IconLabelDescriptionList"/>
    <dgm:cxn modelId="{855D599A-6008-44BF-AC56-C213B47F5C12}" type="presParOf" srcId="{B5CA9DDC-411D-4A6F-B655-2A4F985CEF79}" destId="{E467B759-BCAB-49C7-ABB9-090472459954}" srcOrd="5" destOrd="0" presId="urn:microsoft.com/office/officeart/2018/2/layout/IconLabelDescriptionList"/>
    <dgm:cxn modelId="{1FBC9BA6-5230-483A-93A6-A27A0AB480FA}" type="presParOf" srcId="{B5CA9DDC-411D-4A6F-B655-2A4F985CEF79}" destId="{D4E5B5F5-DCA7-43A9-BA5F-CFEA687EB5CD}" srcOrd="6" destOrd="0" presId="urn:microsoft.com/office/officeart/2018/2/layout/IconLabelDescriptionList"/>
    <dgm:cxn modelId="{D91D3E71-B10F-499F-93A7-ADACA42E92EB}" type="presParOf" srcId="{D4E5B5F5-DCA7-43A9-BA5F-CFEA687EB5CD}" destId="{EA77F7DB-B53C-453B-A1FF-FC86E0B01683}" srcOrd="0" destOrd="0" presId="urn:microsoft.com/office/officeart/2018/2/layout/IconLabelDescriptionList"/>
    <dgm:cxn modelId="{67DEFB2B-66CA-4B69-B81C-224E9FAA8064}" type="presParOf" srcId="{D4E5B5F5-DCA7-43A9-BA5F-CFEA687EB5CD}" destId="{730F12FD-12FF-412C-A2AB-81E1B6FEFB42}" srcOrd="1" destOrd="0" presId="urn:microsoft.com/office/officeart/2018/2/layout/IconLabelDescriptionList"/>
    <dgm:cxn modelId="{157752EE-1A63-44C9-81A4-F8AC8E858900}" type="presParOf" srcId="{D4E5B5F5-DCA7-43A9-BA5F-CFEA687EB5CD}" destId="{690DAC3B-D774-45D8-9A07-B5B45D50ABF4}" srcOrd="2" destOrd="0" presId="urn:microsoft.com/office/officeart/2018/2/layout/IconLabelDescriptionList"/>
    <dgm:cxn modelId="{B5F52A15-5540-4A6A-8A29-8BF11CD179B8}" type="presParOf" srcId="{D4E5B5F5-DCA7-43A9-BA5F-CFEA687EB5CD}" destId="{A77644FC-5155-4DB9-9D95-1552D9C72C56}" srcOrd="3" destOrd="0" presId="urn:microsoft.com/office/officeart/2018/2/layout/IconLabelDescriptionList"/>
    <dgm:cxn modelId="{D41BD04A-EAB4-463B-834D-95243471045E}" type="presParOf" srcId="{D4E5B5F5-DCA7-43A9-BA5F-CFEA687EB5CD}" destId="{93FA2AB0-A499-4DAC-B66E-321E149D7FC3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BAFB6-46E6-48A6-86BB-BA5062955C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4A9548-8B04-41AD-BE4A-78FC5D632B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Sam Oliver (</a:t>
          </a:r>
          <a:r>
            <a:rPr lang="en-US">
              <a:hlinkClick xmlns:r="http://schemas.openxmlformats.org/officeDocument/2006/relationships" r:id="rId1"/>
            </a:rPr>
            <a:t>samueloliver303@gmail.com</a:t>
          </a:r>
          <a:r>
            <a:rPr lang="en-US"/>
            <a:t>)</a:t>
          </a:r>
        </a:p>
      </dgm:t>
    </dgm:pt>
    <dgm:pt modelId="{3109AF9E-3449-435A-A864-FDD03DD486C5}" type="parTrans" cxnId="{7E3E23DD-8D72-4408-B3AE-858F96CCDFE8}">
      <dgm:prSet/>
      <dgm:spPr/>
      <dgm:t>
        <a:bodyPr/>
        <a:lstStyle/>
        <a:p>
          <a:endParaRPr lang="en-US"/>
        </a:p>
      </dgm:t>
    </dgm:pt>
    <dgm:pt modelId="{808B8145-EAEA-4D08-BBEC-97A0B4E74B04}" type="sibTrans" cxnId="{7E3E23DD-8D72-4408-B3AE-858F96CCDFE8}">
      <dgm:prSet/>
      <dgm:spPr/>
      <dgm:t>
        <a:bodyPr/>
        <a:lstStyle/>
        <a:p>
          <a:endParaRPr lang="en-US"/>
        </a:p>
      </dgm:t>
    </dgm:pt>
    <dgm:pt modelId="{DB35E97F-CFDB-49B7-9DE1-FAC9006092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Repository: https://github.com/samoliver3/dsc-phase-2-project-v2-3</a:t>
          </a:r>
        </a:p>
      </dgm:t>
    </dgm:pt>
    <dgm:pt modelId="{E76E6608-69CE-4B22-9766-602566479BEC}" type="parTrans" cxnId="{B037B5D8-0AB6-48FB-8734-32AFD09D1785}">
      <dgm:prSet/>
      <dgm:spPr/>
      <dgm:t>
        <a:bodyPr/>
        <a:lstStyle/>
        <a:p>
          <a:endParaRPr lang="en-US"/>
        </a:p>
      </dgm:t>
    </dgm:pt>
    <dgm:pt modelId="{BECF4A6D-4D5E-43AE-9AB0-A9A871753FEA}" type="sibTrans" cxnId="{B037B5D8-0AB6-48FB-8734-32AFD09D1785}">
      <dgm:prSet/>
      <dgm:spPr/>
      <dgm:t>
        <a:bodyPr/>
        <a:lstStyle/>
        <a:p>
          <a:endParaRPr lang="en-US"/>
        </a:p>
      </dgm:t>
    </dgm:pt>
    <dgm:pt modelId="{0719F537-440A-4211-BCA2-CC645EAC8FA4}" type="pres">
      <dgm:prSet presAssocID="{F2BBAFB6-46E6-48A6-86BB-BA5062955C0E}" presName="root" presStyleCnt="0">
        <dgm:presLayoutVars>
          <dgm:dir/>
          <dgm:resizeHandles val="exact"/>
        </dgm:presLayoutVars>
      </dgm:prSet>
      <dgm:spPr/>
    </dgm:pt>
    <dgm:pt modelId="{9A611CDC-C87B-4925-B357-1F689FF2156A}" type="pres">
      <dgm:prSet presAssocID="{224A9548-8B04-41AD-BE4A-78FC5D632B03}" presName="compNode" presStyleCnt="0"/>
      <dgm:spPr/>
    </dgm:pt>
    <dgm:pt modelId="{7AEBF6A7-E103-4964-A987-F9EB0BBAE6A9}" type="pres">
      <dgm:prSet presAssocID="{224A9548-8B04-41AD-BE4A-78FC5D632B03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5387E5A4-5957-4A74-A26B-B312E3EA8C38}" type="pres">
      <dgm:prSet presAssocID="{224A9548-8B04-41AD-BE4A-78FC5D632B03}" presName="spaceRect" presStyleCnt="0"/>
      <dgm:spPr/>
    </dgm:pt>
    <dgm:pt modelId="{D2782B82-52DC-427E-B0F0-120BDF985EDA}" type="pres">
      <dgm:prSet presAssocID="{224A9548-8B04-41AD-BE4A-78FC5D632B03}" presName="textRect" presStyleLbl="revTx" presStyleIdx="0" presStyleCnt="2">
        <dgm:presLayoutVars>
          <dgm:chMax val="1"/>
          <dgm:chPref val="1"/>
        </dgm:presLayoutVars>
      </dgm:prSet>
      <dgm:spPr/>
    </dgm:pt>
    <dgm:pt modelId="{87704CDC-C66F-4C5F-9499-0033A40BCBE1}" type="pres">
      <dgm:prSet presAssocID="{808B8145-EAEA-4D08-BBEC-97A0B4E74B04}" presName="sibTrans" presStyleCnt="0"/>
      <dgm:spPr/>
    </dgm:pt>
    <dgm:pt modelId="{56FF6020-73EE-4E66-B38D-4D749BE32DFE}" type="pres">
      <dgm:prSet presAssocID="{DB35E97F-CFDB-49B7-9DE1-FAC900609279}" presName="compNode" presStyleCnt="0"/>
      <dgm:spPr/>
    </dgm:pt>
    <dgm:pt modelId="{E00F5443-C3CA-4B53-817A-BAE3DBFB665D}" type="pres">
      <dgm:prSet presAssocID="{DB35E97F-CFDB-49B7-9DE1-FAC90060927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DFF83DC-B331-429A-B010-958D897ECDB2}" type="pres">
      <dgm:prSet presAssocID="{DB35E97F-CFDB-49B7-9DE1-FAC900609279}" presName="spaceRect" presStyleCnt="0"/>
      <dgm:spPr/>
    </dgm:pt>
    <dgm:pt modelId="{703250E5-D88C-4C92-BAA0-010D6000975B}" type="pres">
      <dgm:prSet presAssocID="{DB35E97F-CFDB-49B7-9DE1-FAC90060927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E1FDD25-E149-4097-98CC-07142FB96E20}" type="presOf" srcId="{224A9548-8B04-41AD-BE4A-78FC5D632B03}" destId="{D2782B82-52DC-427E-B0F0-120BDF985EDA}" srcOrd="0" destOrd="0" presId="urn:microsoft.com/office/officeart/2018/2/layout/IconLabelList"/>
    <dgm:cxn modelId="{B75E7832-C78B-4648-BF01-16AA07145196}" type="presOf" srcId="{F2BBAFB6-46E6-48A6-86BB-BA5062955C0E}" destId="{0719F537-440A-4211-BCA2-CC645EAC8FA4}" srcOrd="0" destOrd="0" presId="urn:microsoft.com/office/officeart/2018/2/layout/IconLabelList"/>
    <dgm:cxn modelId="{973A743E-4BAD-45A4-A8C9-A641327B7A9B}" type="presOf" srcId="{DB35E97F-CFDB-49B7-9DE1-FAC900609279}" destId="{703250E5-D88C-4C92-BAA0-010D6000975B}" srcOrd="0" destOrd="0" presId="urn:microsoft.com/office/officeart/2018/2/layout/IconLabelList"/>
    <dgm:cxn modelId="{B037B5D8-0AB6-48FB-8734-32AFD09D1785}" srcId="{F2BBAFB6-46E6-48A6-86BB-BA5062955C0E}" destId="{DB35E97F-CFDB-49B7-9DE1-FAC900609279}" srcOrd="1" destOrd="0" parTransId="{E76E6608-69CE-4B22-9766-602566479BEC}" sibTransId="{BECF4A6D-4D5E-43AE-9AB0-A9A871753FEA}"/>
    <dgm:cxn modelId="{7E3E23DD-8D72-4408-B3AE-858F96CCDFE8}" srcId="{F2BBAFB6-46E6-48A6-86BB-BA5062955C0E}" destId="{224A9548-8B04-41AD-BE4A-78FC5D632B03}" srcOrd="0" destOrd="0" parTransId="{3109AF9E-3449-435A-A864-FDD03DD486C5}" sibTransId="{808B8145-EAEA-4D08-BBEC-97A0B4E74B04}"/>
    <dgm:cxn modelId="{76F0E5F0-AFDD-4DB4-9705-C67683C96E5B}" type="presParOf" srcId="{0719F537-440A-4211-BCA2-CC645EAC8FA4}" destId="{9A611CDC-C87B-4925-B357-1F689FF2156A}" srcOrd="0" destOrd="0" presId="urn:microsoft.com/office/officeart/2018/2/layout/IconLabelList"/>
    <dgm:cxn modelId="{EF3F99D9-7DEF-4257-A31D-49273CA69A01}" type="presParOf" srcId="{9A611CDC-C87B-4925-B357-1F689FF2156A}" destId="{7AEBF6A7-E103-4964-A987-F9EB0BBAE6A9}" srcOrd="0" destOrd="0" presId="urn:microsoft.com/office/officeart/2018/2/layout/IconLabelList"/>
    <dgm:cxn modelId="{F7628CB3-5BC1-4088-A9AF-A72E4226C693}" type="presParOf" srcId="{9A611CDC-C87B-4925-B357-1F689FF2156A}" destId="{5387E5A4-5957-4A74-A26B-B312E3EA8C38}" srcOrd="1" destOrd="0" presId="urn:microsoft.com/office/officeart/2018/2/layout/IconLabelList"/>
    <dgm:cxn modelId="{2CDF171B-71AA-4828-A7B5-0AA53404F673}" type="presParOf" srcId="{9A611CDC-C87B-4925-B357-1F689FF2156A}" destId="{D2782B82-52DC-427E-B0F0-120BDF985EDA}" srcOrd="2" destOrd="0" presId="urn:microsoft.com/office/officeart/2018/2/layout/IconLabelList"/>
    <dgm:cxn modelId="{91A8ECA5-0FAE-4984-A867-713E37DB45A6}" type="presParOf" srcId="{0719F537-440A-4211-BCA2-CC645EAC8FA4}" destId="{87704CDC-C66F-4C5F-9499-0033A40BCBE1}" srcOrd="1" destOrd="0" presId="urn:microsoft.com/office/officeart/2018/2/layout/IconLabelList"/>
    <dgm:cxn modelId="{0ACC2931-1D93-484D-8B10-6273914EA32C}" type="presParOf" srcId="{0719F537-440A-4211-BCA2-CC645EAC8FA4}" destId="{56FF6020-73EE-4E66-B38D-4D749BE32DFE}" srcOrd="2" destOrd="0" presId="urn:microsoft.com/office/officeart/2018/2/layout/IconLabelList"/>
    <dgm:cxn modelId="{A871E628-214E-43DB-8A2E-5321BA52BE89}" type="presParOf" srcId="{56FF6020-73EE-4E66-B38D-4D749BE32DFE}" destId="{E00F5443-C3CA-4B53-817A-BAE3DBFB665D}" srcOrd="0" destOrd="0" presId="urn:microsoft.com/office/officeart/2018/2/layout/IconLabelList"/>
    <dgm:cxn modelId="{82141C7C-2E01-4C06-BE73-A2CB4A1B8516}" type="presParOf" srcId="{56FF6020-73EE-4E66-B38D-4D749BE32DFE}" destId="{CDFF83DC-B331-429A-B010-958D897ECDB2}" srcOrd="1" destOrd="0" presId="urn:microsoft.com/office/officeart/2018/2/layout/IconLabelList"/>
    <dgm:cxn modelId="{BA74CC61-AB17-4EF7-A2AD-CF5FA6797EA9}" type="presParOf" srcId="{56FF6020-73EE-4E66-B38D-4D749BE32DFE}" destId="{703250E5-D88C-4C92-BAA0-010D600097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9D4DA-C3A9-4EDC-8DFC-F9125E156654}">
      <dsp:nvSpPr>
        <dsp:cNvPr id="0" name=""/>
        <dsp:cNvSpPr/>
      </dsp:nvSpPr>
      <dsp:spPr>
        <a:xfrm>
          <a:off x="4332" y="1428750"/>
          <a:ext cx="520488" cy="520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8CA00-55B8-4C34-9088-3AE22D69C3E9}">
      <dsp:nvSpPr>
        <dsp:cNvPr id="0" name=""/>
        <dsp:cNvSpPr/>
      </dsp:nvSpPr>
      <dsp:spPr>
        <a:xfrm>
          <a:off x="4332" y="2049770"/>
          <a:ext cx="1487109" cy="61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cleaning</a:t>
          </a:r>
        </a:p>
      </dsp:txBody>
      <dsp:txXfrm>
        <a:off x="4332" y="2049770"/>
        <a:ext cx="1487109" cy="616918"/>
      </dsp:txXfrm>
    </dsp:sp>
    <dsp:sp modelId="{12276560-F786-4F05-9F6B-C857BD374464}">
      <dsp:nvSpPr>
        <dsp:cNvPr id="0" name=""/>
        <dsp:cNvSpPr/>
      </dsp:nvSpPr>
      <dsp:spPr>
        <a:xfrm>
          <a:off x="4332" y="2713447"/>
          <a:ext cx="1487109" cy="105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Handle missing or unusual data</a:t>
          </a:r>
        </a:p>
      </dsp:txBody>
      <dsp:txXfrm>
        <a:off x="4332" y="2713447"/>
        <a:ext cx="1487109" cy="1053257"/>
      </dsp:txXfrm>
    </dsp:sp>
    <dsp:sp modelId="{91FD2C03-5B63-49C2-B49F-852CC68A9F3A}">
      <dsp:nvSpPr>
        <dsp:cNvPr id="0" name=""/>
        <dsp:cNvSpPr/>
      </dsp:nvSpPr>
      <dsp:spPr>
        <a:xfrm>
          <a:off x="1751686" y="1428750"/>
          <a:ext cx="520488" cy="520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32B6F-C16F-4221-909F-9AA28473DCEE}">
      <dsp:nvSpPr>
        <dsp:cNvPr id="0" name=""/>
        <dsp:cNvSpPr/>
      </dsp:nvSpPr>
      <dsp:spPr>
        <a:xfrm>
          <a:off x="1751686" y="2049770"/>
          <a:ext cx="1487109" cy="61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751686" y="2049770"/>
        <a:ext cx="1487109" cy="616918"/>
      </dsp:txXfrm>
    </dsp:sp>
    <dsp:sp modelId="{5CB15277-3C29-4BA8-A52E-31C2C843F485}">
      <dsp:nvSpPr>
        <dsp:cNvPr id="0" name=""/>
        <dsp:cNvSpPr/>
      </dsp:nvSpPr>
      <dsp:spPr>
        <a:xfrm>
          <a:off x="1751686" y="2713447"/>
          <a:ext cx="1487109" cy="105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Potential to create new variables with available data</a:t>
          </a:r>
        </a:p>
      </dsp:txBody>
      <dsp:txXfrm>
        <a:off x="1751686" y="2713447"/>
        <a:ext cx="1487109" cy="1053257"/>
      </dsp:txXfrm>
    </dsp:sp>
    <dsp:sp modelId="{67FA0AAD-BC6F-4D73-A177-C542FA626693}">
      <dsp:nvSpPr>
        <dsp:cNvPr id="0" name=""/>
        <dsp:cNvSpPr/>
      </dsp:nvSpPr>
      <dsp:spPr>
        <a:xfrm>
          <a:off x="0" y="3407688"/>
          <a:ext cx="520488" cy="520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4B686-FAC5-44B2-BD43-B4A154819D9A}">
      <dsp:nvSpPr>
        <dsp:cNvPr id="0" name=""/>
        <dsp:cNvSpPr/>
      </dsp:nvSpPr>
      <dsp:spPr>
        <a:xfrm>
          <a:off x="3499039" y="2049770"/>
          <a:ext cx="1487109" cy="61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Processing and filtering</a:t>
          </a:r>
        </a:p>
      </dsp:txBody>
      <dsp:txXfrm>
        <a:off x="3499039" y="2049770"/>
        <a:ext cx="1487109" cy="616918"/>
      </dsp:txXfrm>
    </dsp:sp>
    <dsp:sp modelId="{58467C12-79EF-4EE4-9B1E-C1711FCE2712}">
      <dsp:nvSpPr>
        <dsp:cNvPr id="0" name=""/>
        <dsp:cNvSpPr/>
      </dsp:nvSpPr>
      <dsp:spPr>
        <a:xfrm>
          <a:off x="3499039" y="2713447"/>
          <a:ext cx="1487109" cy="105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Get rid of irrelevant data and extreme datapoints</a:t>
          </a:r>
        </a:p>
      </dsp:txBody>
      <dsp:txXfrm>
        <a:off x="3499039" y="2713447"/>
        <a:ext cx="1487109" cy="1053257"/>
      </dsp:txXfrm>
    </dsp:sp>
    <dsp:sp modelId="{EA77F7DB-B53C-453B-A1FF-FC86E0B01683}">
      <dsp:nvSpPr>
        <dsp:cNvPr id="0" name=""/>
        <dsp:cNvSpPr/>
      </dsp:nvSpPr>
      <dsp:spPr>
        <a:xfrm>
          <a:off x="1743366" y="3363722"/>
          <a:ext cx="520488" cy="520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DAC3B-D774-45D8-9A07-B5B45D50ABF4}">
      <dsp:nvSpPr>
        <dsp:cNvPr id="0" name=""/>
        <dsp:cNvSpPr/>
      </dsp:nvSpPr>
      <dsp:spPr>
        <a:xfrm>
          <a:off x="0" y="3960871"/>
          <a:ext cx="1153238" cy="61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Linear regression model</a:t>
          </a:r>
        </a:p>
      </dsp:txBody>
      <dsp:txXfrm>
        <a:off x="0" y="3960871"/>
        <a:ext cx="1153238" cy="616918"/>
      </dsp:txXfrm>
    </dsp:sp>
    <dsp:sp modelId="{93FA2AB0-A499-4DAC-B66E-321E149D7FC3}">
      <dsp:nvSpPr>
        <dsp:cNvPr id="0" name=""/>
        <dsp:cNvSpPr/>
      </dsp:nvSpPr>
      <dsp:spPr>
        <a:xfrm>
          <a:off x="5246393" y="2713447"/>
          <a:ext cx="1487109" cy="105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BF6A7-E103-4964-A987-F9EB0BBAE6A9}">
      <dsp:nvSpPr>
        <dsp:cNvPr id="0" name=""/>
        <dsp:cNvSpPr/>
      </dsp:nvSpPr>
      <dsp:spPr>
        <a:xfrm>
          <a:off x="1823999" y="3419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82B82-52DC-427E-B0F0-120BDF985EDA}">
      <dsp:nvSpPr>
        <dsp:cNvPr id="0" name=""/>
        <dsp:cNvSpPr/>
      </dsp:nvSpPr>
      <dsp:spPr>
        <a:xfrm>
          <a:off x="635999" y="275616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Sam Oliver (</a:t>
          </a:r>
          <a:r>
            <a:rPr lang="en-US" sz="1500" kern="1200">
              <a:hlinkClick xmlns:r="http://schemas.openxmlformats.org/officeDocument/2006/relationships" r:id="rId3"/>
            </a:rPr>
            <a:t>samueloliver303@gmail.com</a:t>
          </a:r>
          <a:r>
            <a:rPr lang="en-US" sz="1500" kern="1200"/>
            <a:t>)</a:t>
          </a:r>
        </a:p>
      </dsp:txBody>
      <dsp:txXfrm>
        <a:off x="635999" y="2756166"/>
        <a:ext cx="4320000" cy="720000"/>
      </dsp:txXfrm>
    </dsp:sp>
    <dsp:sp modelId="{E00F5443-C3CA-4B53-817A-BAE3DBFB665D}">
      <dsp:nvSpPr>
        <dsp:cNvPr id="0" name=""/>
        <dsp:cNvSpPr/>
      </dsp:nvSpPr>
      <dsp:spPr>
        <a:xfrm>
          <a:off x="6900000" y="341916"/>
          <a:ext cx="1944000" cy="1944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250E5-D88C-4C92-BAA0-010D6000975B}">
      <dsp:nvSpPr>
        <dsp:cNvPr id="0" name=""/>
        <dsp:cNvSpPr/>
      </dsp:nvSpPr>
      <dsp:spPr>
        <a:xfrm>
          <a:off x="5712000" y="275616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 Repository: https://github.com/samoliver3/dsc-phase-2-project-v2-3</a:t>
          </a:r>
        </a:p>
      </dsp:txBody>
      <dsp:txXfrm>
        <a:off x="5712000" y="275616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5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6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3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91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9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90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AC00D-420D-EB5F-B26F-C00844B05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Predicting Home Sale Prices in King County, WA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DCBD8-7580-4942-728C-78C936C65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 Sam Oliver</a:t>
            </a:r>
          </a:p>
          <a:p>
            <a:pPr algn="l"/>
            <a:endParaRPr lang="en-US" dirty="0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1197367-794F-6496-947E-3B67219AA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0" r="20811" b="-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211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3B9E8-594B-0514-EDCA-95599EEE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Information</a:t>
            </a:r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479A6B8F-9707-7FE4-CE9D-E7CC15FE70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70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EDB3-C4ED-68B4-F284-187E2D10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9330-1C27-6E37-5E9F-B81E8EC4B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Business Problem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Predictive Modeling</a:t>
            </a:r>
          </a:p>
          <a:p>
            <a:r>
              <a:rPr lang="en-US" dirty="0"/>
              <a:t>Inferences from Model &amp; Conclusions</a:t>
            </a:r>
          </a:p>
          <a:p>
            <a:r>
              <a:rPr lang="en-US" dirty="0"/>
              <a:t>Further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0478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7E28-1932-1CF9-D0BB-74CE509C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Residential House">
                <a:extLst>
                  <a:ext uri="{FF2B5EF4-FFF2-40B4-BE49-F238E27FC236}">
                    <a16:creationId xmlns:a16="http://schemas.microsoft.com/office/drawing/2014/main" id="{B8B388ED-8EFF-D69C-C9A8-32C961BF1FB6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5846627"/>
                  </p:ext>
                </p:extLst>
              </p:nvPr>
            </p:nvGraphicFramePr>
            <p:xfrm>
              <a:off x="8531782" y="3121269"/>
              <a:ext cx="4283618" cy="31681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83618" cy="3168161"/>
                    </a:xfrm>
                    <a:prstGeom prst="rect">
                      <a:avLst/>
                    </a:prstGeom>
                  </am3d:spPr>
                  <am3d:camera>
                    <am3d:pos x="0" y="0" z="68784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27080" d="1000000"/>
                    <am3d:preTrans dx="0" dy="-170729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5143" ay="-2372119" az="-3164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84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Residential House">
                <a:extLst>
                  <a:ext uri="{FF2B5EF4-FFF2-40B4-BE49-F238E27FC236}">
                    <a16:creationId xmlns:a16="http://schemas.microsoft.com/office/drawing/2014/main" id="{B8B388ED-8EFF-D69C-C9A8-32C961BF1F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1782" y="3121269"/>
                <a:ext cx="4283618" cy="316816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43814-3318-36C7-C742-4BF2E274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4879" y="2004646"/>
            <a:ext cx="7653998" cy="3810001"/>
          </a:xfrm>
        </p:spPr>
        <p:txBody>
          <a:bodyPr/>
          <a:lstStyle/>
          <a:p>
            <a:r>
              <a:rPr lang="en-US" dirty="0"/>
              <a:t>Real estate agency</a:t>
            </a:r>
          </a:p>
          <a:p>
            <a:pPr lvl="1"/>
            <a:r>
              <a:rPr lang="en-US" dirty="0"/>
              <a:t>What characteristics create value in King County?</a:t>
            </a:r>
          </a:p>
          <a:p>
            <a:pPr lvl="1"/>
            <a:r>
              <a:rPr lang="en-US" dirty="0"/>
              <a:t>Identify strategies to build or buy valuable homes.</a:t>
            </a:r>
          </a:p>
        </p:txBody>
      </p:sp>
    </p:spTree>
    <p:extLst>
      <p:ext uri="{BB962C8B-B14F-4D97-AF65-F5344CB8AC3E}">
        <p14:creationId xmlns:p14="http://schemas.microsoft.com/office/powerpoint/2010/main" val="2031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57A2-626E-10F8-CBF9-50E41C00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E924-D602-12CE-6368-3D618FB5A2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 sales from 2014-2015</a:t>
            </a:r>
          </a:p>
          <a:p>
            <a:r>
              <a:rPr lang="en-US" dirty="0"/>
              <a:t>About 21,600 different homes</a:t>
            </a:r>
          </a:p>
          <a:p>
            <a:r>
              <a:rPr lang="en-US" dirty="0"/>
              <a:t>Variables include: price, #bathrooms/bedrooms, condition, square feet, waterfront,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93618DA-E9FC-0975-330B-2C01795C1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19" y="2789380"/>
            <a:ext cx="6016503" cy="28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502A-5504-0B6B-6747-49E7DF42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40197BA-9BFF-D523-D194-6EF1C495BB8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91302216"/>
              </p:ext>
            </p:extLst>
          </p:nvPr>
        </p:nvGraphicFramePr>
        <p:xfrm>
          <a:off x="762003" y="900544"/>
          <a:ext cx="6737835" cy="519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 descr="Filter">
            <a:extLst>
              <a:ext uri="{FF2B5EF4-FFF2-40B4-BE49-F238E27FC236}">
                <a16:creationId xmlns:a16="http://schemas.microsoft.com/office/drawing/2014/main" id="{1D3A8515-89BC-9BBF-003E-6BE90F78D668}"/>
              </a:ext>
            </a:extLst>
          </p:cNvPr>
          <p:cNvSpPr/>
          <p:nvPr/>
        </p:nvSpPr>
        <p:spPr>
          <a:xfrm>
            <a:off x="4251094" y="2286000"/>
            <a:ext cx="577335" cy="57733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36B17C-9D32-1CAB-DC55-CD9C8CF5EF68}"/>
              </a:ext>
            </a:extLst>
          </p:cNvPr>
          <p:cNvGrpSpPr/>
          <p:nvPr/>
        </p:nvGrpSpPr>
        <p:grpSpPr>
          <a:xfrm>
            <a:off x="761999" y="5707915"/>
            <a:ext cx="1487110" cy="1150085"/>
            <a:chOff x="3499038" y="2713447"/>
            <a:chExt cx="1487110" cy="11500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1B1671-62DB-549C-7C77-651E8D93E410}"/>
                </a:ext>
              </a:extLst>
            </p:cNvPr>
            <p:cNvSpPr/>
            <p:nvPr/>
          </p:nvSpPr>
          <p:spPr>
            <a:xfrm>
              <a:off x="3499039" y="2713447"/>
              <a:ext cx="1487109" cy="1053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67D5DE-AB67-0F69-9B34-C49A1F0A3659}"/>
                </a:ext>
              </a:extLst>
            </p:cNvPr>
            <p:cNvSpPr txBox="1"/>
            <p:nvPr/>
          </p:nvSpPr>
          <p:spPr>
            <a:xfrm>
              <a:off x="3499038" y="2810275"/>
              <a:ext cx="1487109" cy="1053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Fit formula through datapoints and provide predictive value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C7F70E-9AA9-EBCD-0CF2-8552F3044D8A}"/>
              </a:ext>
            </a:extLst>
          </p:cNvPr>
          <p:cNvGrpSpPr/>
          <p:nvPr/>
        </p:nvGrpSpPr>
        <p:grpSpPr>
          <a:xfrm>
            <a:off x="2512530" y="4861418"/>
            <a:ext cx="1487109" cy="616918"/>
            <a:chOff x="0" y="4033415"/>
            <a:chExt cx="1487109" cy="6169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EF8952-1CC6-E0B0-595B-82AED593CDCD}"/>
                </a:ext>
              </a:extLst>
            </p:cNvPr>
            <p:cNvSpPr/>
            <p:nvPr/>
          </p:nvSpPr>
          <p:spPr>
            <a:xfrm>
              <a:off x="0" y="4033415"/>
              <a:ext cx="1487109" cy="6169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FFE1C-8264-DC90-542E-D9F41070F590}"/>
                </a:ext>
              </a:extLst>
            </p:cNvPr>
            <p:cNvSpPr txBox="1"/>
            <p:nvPr/>
          </p:nvSpPr>
          <p:spPr>
            <a:xfrm>
              <a:off x="0" y="4033415"/>
              <a:ext cx="1487109" cy="6169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/>
                <a:t>Post-model feature selection and repeat steps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D11FD8-B90E-C9E8-9FB2-0CAA2F11657E}"/>
              </a:ext>
            </a:extLst>
          </p:cNvPr>
          <p:cNvGrpSpPr/>
          <p:nvPr/>
        </p:nvGrpSpPr>
        <p:grpSpPr>
          <a:xfrm>
            <a:off x="2512530" y="5659500"/>
            <a:ext cx="1487110" cy="1150085"/>
            <a:chOff x="3499038" y="2713447"/>
            <a:chExt cx="1487110" cy="1150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7DD351-D75A-8382-8EA1-5AA7005A716A}"/>
                </a:ext>
              </a:extLst>
            </p:cNvPr>
            <p:cNvSpPr/>
            <p:nvPr/>
          </p:nvSpPr>
          <p:spPr>
            <a:xfrm>
              <a:off x="3499039" y="2713447"/>
              <a:ext cx="1487109" cy="1053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195850-F6DC-544E-B588-1DF348F3344F}"/>
                </a:ext>
              </a:extLst>
            </p:cNvPr>
            <p:cNvSpPr txBox="1"/>
            <p:nvPr/>
          </p:nvSpPr>
          <p:spPr>
            <a:xfrm>
              <a:off x="3499038" y="2810275"/>
              <a:ext cx="1487109" cy="1053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Check assumptions and repeat steps as needed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8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28BC-98FC-1E12-D66E-93E902F7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AB92-EC6C-7B21-4D5E-6B34795983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Baseline Model</a:t>
            </a:r>
          </a:p>
          <a:p>
            <a:pPr lvl="1"/>
            <a:r>
              <a:rPr lang="en-US" dirty="0"/>
              <a:t>2 variables: grade &amp; square foot</a:t>
            </a:r>
          </a:p>
          <a:p>
            <a:pPr lvl="1"/>
            <a:r>
              <a:rPr lang="en-US" dirty="0"/>
              <a:t>No transformations, processing, or filtering</a:t>
            </a:r>
          </a:p>
          <a:p>
            <a:r>
              <a:rPr lang="en-US" dirty="0"/>
              <a:t>Poor performance</a:t>
            </a:r>
          </a:p>
          <a:p>
            <a:pPr lvl="1"/>
            <a:r>
              <a:rPr lang="en-US" dirty="0"/>
              <a:t>Assumptions not met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7D1E3-D1F8-EAB6-C601-A9961179B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Final Model</a:t>
            </a:r>
          </a:p>
          <a:p>
            <a:pPr lvl="1"/>
            <a:r>
              <a:rPr lang="en-US" dirty="0"/>
              <a:t>Variables: zip code, waterfront, view, condition, grade, and age of home</a:t>
            </a:r>
          </a:p>
          <a:p>
            <a:pPr lvl="1"/>
            <a:r>
              <a:rPr lang="en-US" dirty="0"/>
              <a:t>Transformations and extreme variable filtering</a:t>
            </a:r>
          </a:p>
          <a:p>
            <a:r>
              <a:rPr lang="en-US" dirty="0"/>
              <a:t>High performance</a:t>
            </a:r>
          </a:p>
          <a:p>
            <a:pPr lvl="1"/>
            <a:r>
              <a:rPr lang="en-US" dirty="0"/>
              <a:t>Median error of about (+/-) $49k (~11.5%)</a:t>
            </a:r>
          </a:p>
        </p:txBody>
      </p:sp>
    </p:spTree>
    <p:extLst>
      <p:ext uri="{BB962C8B-B14F-4D97-AF65-F5344CB8AC3E}">
        <p14:creationId xmlns:p14="http://schemas.microsoft.com/office/powerpoint/2010/main" val="331089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7B5C-7D2B-6D53-5A3B-FD05FA53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Inferences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9BDE-01EA-16BB-64ED-C7C59E8CD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32" y="2281381"/>
            <a:ext cx="5151119" cy="3810001"/>
          </a:xfrm>
        </p:spPr>
        <p:txBody>
          <a:bodyPr/>
          <a:lstStyle/>
          <a:p>
            <a:r>
              <a:rPr lang="en-US" dirty="0"/>
              <a:t>Zip codes:</a:t>
            </a:r>
          </a:p>
          <a:p>
            <a:pPr lvl="1"/>
            <a:r>
              <a:rPr lang="en-US" dirty="0"/>
              <a:t>Most influential, value-adding codes:</a:t>
            </a:r>
          </a:p>
          <a:p>
            <a:pPr lvl="2"/>
            <a:r>
              <a:rPr lang="en-US" dirty="0"/>
              <a:t>Medina (98039 ) – 277%, Bellevue (98004) – 210%, Seattle/Washington Park (98112) – 174%, Mercer Island (98040) – 169%, &amp; Seattle (98119) – 161%</a:t>
            </a:r>
          </a:p>
          <a:p>
            <a:pPr lvl="2"/>
            <a:endParaRPr lang="en-US" dirty="0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B79A706C-7ADA-3944-E46A-7C30149F6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50" y="617172"/>
            <a:ext cx="3291877" cy="3095427"/>
          </a:xfr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E089B882-0488-8DF2-BF0E-627F0B7FF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69" y="2811634"/>
            <a:ext cx="4656919" cy="28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1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F487-040B-1E08-E986-6A37987B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Inferences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30C6-E4EE-E5A4-0DCC-26C47A595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View – rating of 0-4</a:t>
            </a:r>
          </a:p>
          <a:p>
            <a:pPr lvl="1"/>
            <a:r>
              <a:rPr lang="en-US" dirty="0"/>
              <a:t>General uptrend as view rating increases</a:t>
            </a:r>
          </a:p>
          <a:p>
            <a:pPr lvl="1"/>
            <a:r>
              <a:rPr lang="en-US" dirty="0"/>
              <a:t>Comparative results to view 0:</a:t>
            </a:r>
          </a:p>
          <a:p>
            <a:pPr lvl="2"/>
            <a:r>
              <a:rPr lang="en-US" dirty="0"/>
              <a:t>View 1: +17%</a:t>
            </a:r>
          </a:p>
          <a:p>
            <a:pPr lvl="2"/>
            <a:r>
              <a:rPr lang="en-US" dirty="0"/>
              <a:t>View 2: +16%</a:t>
            </a:r>
          </a:p>
          <a:p>
            <a:pPr lvl="2"/>
            <a:r>
              <a:rPr lang="en-US" dirty="0"/>
              <a:t>View 3: +29%</a:t>
            </a:r>
          </a:p>
          <a:p>
            <a:pPr lvl="2"/>
            <a:r>
              <a:rPr lang="en-US" dirty="0"/>
              <a:t>View 4: +45%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377F3-E3C1-FC9B-DC75-24DB7035AD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Waterfront</a:t>
            </a:r>
          </a:p>
          <a:p>
            <a:pPr lvl="1"/>
            <a:r>
              <a:rPr lang="en-US" dirty="0"/>
              <a:t>In comparison to a home that is not designated as having a waterfront, homes with a waterfront improve the overall value of a home by 26%</a:t>
            </a:r>
          </a:p>
        </p:txBody>
      </p:sp>
    </p:spTree>
    <p:extLst>
      <p:ext uri="{BB962C8B-B14F-4D97-AF65-F5344CB8AC3E}">
        <p14:creationId xmlns:p14="http://schemas.microsoft.com/office/powerpoint/2010/main" val="80274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9418-DAC8-295A-27EC-C0A25DDB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9779-FDAF-7E27-1F10-D31CE2031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 GIS data</a:t>
            </a:r>
          </a:p>
          <a:p>
            <a:pPr lvl="1"/>
            <a:r>
              <a:rPr lang="en-US" dirty="0"/>
              <a:t>Nearby schools, hospitals, museums, prisons, etc.</a:t>
            </a:r>
          </a:p>
          <a:p>
            <a:r>
              <a:rPr lang="en-US" dirty="0"/>
              <a:t>Characteristics of people living in various areas or zip codes:</a:t>
            </a:r>
          </a:p>
          <a:p>
            <a:pPr lvl="1"/>
            <a:r>
              <a:rPr lang="en-US" dirty="0"/>
              <a:t>Median salary, education levels,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9F3D6-40C5-345A-A678-EA53B6EB3A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Job growth and opportunity</a:t>
            </a:r>
          </a:p>
          <a:p>
            <a:pPr lvl="1"/>
            <a:r>
              <a:rPr lang="en-US" dirty="0"/>
              <a:t>Does a certain area have increased home value because people move there for work?</a:t>
            </a:r>
          </a:p>
          <a:p>
            <a:r>
              <a:rPr lang="en-US" dirty="0"/>
              <a:t>Type of home sale</a:t>
            </a:r>
          </a:p>
          <a:p>
            <a:pPr lvl="1"/>
            <a:r>
              <a:rPr lang="en-US" dirty="0"/>
              <a:t>Bought from a relative</a:t>
            </a:r>
          </a:p>
          <a:p>
            <a:pPr lvl="1"/>
            <a:r>
              <a:rPr lang="en-US" dirty="0"/>
              <a:t>Foreclosures</a:t>
            </a:r>
          </a:p>
          <a:p>
            <a:pPr lvl="1"/>
            <a:r>
              <a:rPr lang="en-US" dirty="0"/>
              <a:t>Private investment firms</a:t>
            </a:r>
          </a:p>
        </p:txBody>
      </p:sp>
    </p:spTree>
    <p:extLst>
      <p:ext uri="{BB962C8B-B14F-4D97-AF65-F5344CB8AC3E}">
        <p14:creationId xmlns:p14="http://schemas.microsoft.com/office/powerpoint/2010/main" val="243167748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403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Predicting Home Sale Prices in King County, WA</vt:lpstr>
      <vt:lpstr>Outline</vt:lpstr>
      <vt:lpstr>Business Problem</vt:lpstr>
      <vt:lpstr>Data</vt:lpstr>
      <vt:lpstr>Methods</vt:lpstr>
      <vt:lpstr>Predictive Modeling</vt:lpstr>
      <vt:lpstr>Inferences &amp; Conclusions</vt:lpstr>
      <vt:lpstr>Inferences &amp; Conclusions</vt:lpstr>
      <vt:lpstr>Further Recommendations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Home Sale Prices in King County, WA</dc:title>
  <dc:creator>Sam Oliver</dc:creator>
  <cp:lastModifiedBy>Sam Oliver</cp:lastModifiedBy>
  <cp:revision>10</cp:revision>
  <dcterms:created xsi:type="dcterms:W3CDTF">2022-06-02T18:58:38Z</dcterms:created>
  <dcterms:modified xsi:type="dcterms:W3CDTF">2022-06-02T23:04:40Z</dcterms:modified>
</cp:coreProperties>
</file>